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89750" cy="10021888"/>
  <p:defaultTextStyle>
    <a:defPPr>
      <a:defRPr lang="ko-KR"/>
    </a:defPPr>
    <a:lvl1pPr marL="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3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B7C2E7BE-28FD-4361-9BCD-6D4C75E33EEE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60032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760915"/>
            <a:ext cx="5511800" cy="4510087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8651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18651"/>
            <a:ext cx="2986088" cy="50165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47690F1D-5D68-401A-86A8-8526699D0E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58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1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4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9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10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32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5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76" algn="l" defTabSz="914244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90F1D-5D68-401A-86A8-8526699D0EC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9154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499471"/>
            <a:ext cx="4236467" cy="1739553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569115"/>
            <a:ext cx="4883348" cy="475596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675763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675763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494176"/>
            <a:ext cx="4238244" cy="1744180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565328"/>
            <a:ext cx="4882896" cy="4754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056208" y="2056211"/>
            <a:ext cx="9906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276594"/>
            <a:ext cx="3909060" cy="157361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782873"/>
            <a:ext cx="2855834" cy="4802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254890"/>
            <a:ext cx="4346070" cy="900342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906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7291917"/>
            <a:ext cx="2678906" cy="261408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480835"/>
            <a:ext cx="4114800" cy="1252975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3149653"/>
            <a:ext cx="4572409" cy="106984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7295359"/>
            <a:ext cx="2680693" cy="261064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7296311"/>
            <a:ext cx="6859785" cy="260969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28320"/>
            <a:ext cx="5640705" cy="792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9797"/>
            <a:ext cx="5640705" cy="5170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8479536"/>
            <a:ext cx="1632204" cy="290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9EABB7D-104F-4A2B-8D6B-E292B0072B1D}" type="datetimeFigureOut">
              <a:rPr lang="ko-KR" altLang="en-US" smtClean="0"/>
              <a:t>2026-06-29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9078510"/>
            <a:ext cx="3543300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913410"/>
            <a:ext cx="377190" cy="72644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5391071-C6FC-4EAB-B5EB-1C3377E499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34470"/>
              </p:ext>
            </p:extLst>
          </p:nvPr>
        </p:nvGraphicFramePr>
        <p:xfrm>
          <a:off x="116632" y="1352600"/>
          <a:ext cx="6569415" cy="7882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3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개강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세부 안내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국어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최나영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PM2-5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7/19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중세국어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+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수능정규반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] (5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학기 내신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모의고사 국어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등급을 위한 필수 강의</a:t>
                      </a:r>
                    </a:p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개정 수능 완벽 분석 모의고사 연습</a:t>
                      </a:r>
                    </a:p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학기 필수 문법 중세국어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+ 2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학기 필수 문학 고전  대비</a:t>
                      </a:r>
                    </a:p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반드시 오르는 효율 높은 강의 구성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indent="0" algn="l" latinLnBrk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고려대 국어교육과 졸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이투스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인강강사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러셀학원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795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영어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박소현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AM10-1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7/19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고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영어 서술형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Master + </a:t>
                      </a:r>
                      <a:r>
                        <a:rPr lang="en-US" altLang="ko-KR" sz="9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Voca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반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(5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까다로운 변형 서술형에 대비하는 실전 구조 분석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단순 암기식 문법이 아닌 “써먹는 문법” 훈련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고난도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VOCA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집중 학습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806693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김지현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8/8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고등 내신 어법 </a:t>
                      </a:r>
                      <a:r>
                        <a:rPr lang="ko-KR" altLang="en-US" sz="9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완성반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(2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 만에 끝내는 고등 핵심 어법 완성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구문 분석이 가능해지는 내신 심화 문법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어법으로 구조를 뚫는 정확한 문장 해석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개별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1:1 Clinic :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매주 취약 영역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Drill &amp;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 리포트 제공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영어교육학 석사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크라센어학원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1329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8/7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fontAlgn="base" latinLnBrk="0">
                        <a:buFontTx/>
                        <a:buNone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876326"/>
                  </a:ext>
                </a:extLst>
              </a:tr>
              <a:tr h="50877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김혜수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PM6:30-10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7/7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공통수학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  </a:t>
                      </a:r>
                      <a:r>
                        <a:rPr lang="ko-KR" altLang="en-US" sz="900" b="1" dirty="0" err="1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실전반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 ] (12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교과 개념을 넘어 실전개념까지 확장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타임어택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대비 및 평가원식 사고 훈련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개념 단권화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개별 오답 단권화로 취약 유형 반복 보완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단순 반복이 아닌 정확한 풀이 습관 형성을 위한 풀이 교정 진행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주간 누적테스트 진행 및 결과 피드백 개별 공유</a:t>
                      </a:r>
                      <a:endParaRPr lang="en-US" altLang="ko-KR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성균관대 수학교육학과 석사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137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PM6-9:30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AM9:30-1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7/8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fontAlgn="base" latinLnBrk="0">
                        <a:buFontTx/>
                        <a:buNone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890172"/>
                  </a:ext>
                </a:extLst>
              </a:tr>
              <a:tr h="72593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박진아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PM6-10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공수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문제집 한권 끝장내기반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(11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학생 수준에 맞는 교재선정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문제집 한권 완벽히 끝내는 수업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p1-6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조교없는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강사직강클리닉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판서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(30%)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첨삭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(70%)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속도와 집요한 교정을 동시에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- 13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년반포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대치의 검증된 노하우로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모든숙제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학원에서 끝내기가능 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서강대 수학과 졸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뉴파인학원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47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AM10-1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대수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개념원리 플러스반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 (12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개념원리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+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학생수준에 맞는 추가문제집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or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프린트 제공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당일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p1-6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조교없는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강사직강클리닉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-&gt;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숙제까지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당일완결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귀가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매수업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후 상세안내문 발송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- 13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년 반포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대치의 검증된 노하우로 숙제까지 끝내고 귀가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9062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통합과학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err="1"/>
                        <a:t>조해리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토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AM10-1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7/18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통합과학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](5</a:t>
                      </a:r>
                      <a:r>
                        <a:rPr lang="ko-KR" altLang="en-US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9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대치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서초 전문 강사의 체계적인 내신대비 커리큘럼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- 2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학기 핵심 단원 집중 공략으로 성적 상승 기반 다지기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학교 기출 문제 분석을 통해 출제 포인트 완벽대비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꼼꼼한 개별 클리닉으로 오답 분석 및 약점 보완 철저 관리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72597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SKY</a:t>
                      </a: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latinLnBrk="0"/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~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일</a:t>
                      </a:r>
                    </a:p>
                    <a:p>
                      <a:pPr algn="ctr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AM9-1</a:t>
                      </a:r>
                      <a:endParaRPr lang="ko-KR" altLang="en-US" sz="900" b="1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PM2-5</a:t>
                      </a:r>
                    </a:p>
                    <a:p>
                      <a:pPr algn="ctr"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PM6-10</a:t>
                      </a:r>
                      <a:endParaRPr lang="ko-KR" altLang="en-US" sz="9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7/20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✦ </a:t>
                      </a:r>
                      <a:r>
                        <a:rPr lang="en-US" altLang="ko-KR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1:6 </a:t>
                      </a:r>
                      <a:r>
                        <a:rPr lang="ko-KR" altLang="en-US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개별맞춤수학 ✦ </a:t>
                      </a:r>
                      <a:r>
                        <a:rPr lang="en-US" altLang="ko-KR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(6</a:t>
                      </a:r>
                      <a:r>
                        <a:rPr lang="ko-KR" altLang="en-US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명 정원</a:t>
                      </a:r>
                      <a:r>
                        <a:rPr lang="en-US" altLang="ko-KR" sz="900" b="1" kern="12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ko-KR" altLang="en-US" sz="900" b="1" kern="12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진도 계획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원하는 요일을 골라서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나만의 진도 계획으로</a:t>
                      </a: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적합 교재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나의 수준에 맞는 최적의 교재 이용</a:t>
                      </a:r>
                    </a:p>
                    <a:p>
                      <a:pPr fontAlgn="base" latinLnBrk="0"/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바로 질문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수업 중 상시 모르는 문제 바로 해결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빠른 해결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잘 아는 것은 빠르게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취약 유형은 집중 해결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</a:p>
                    <a:p>
                      <a:pPr marL="0" indent="0" fontAlgn="base" latinLnBrk="0">
                        <a:buFontTx/>
                        <a:buNone/>
                      </a:pP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집중 케어 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모르면 알 때까지 확인하는 개별 케어</a:t>
                      </a:r>
                      <a:r>
                        <a:rPr lang="en-US" altLang="ko-KR" sz="900" b="1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!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251037"/>
                  </a:ext>
                </a:extLst>
              </a:tr>
              <a:tr h="129540">
                <a:tc gridSpan="5">
                  <a:txBody>
                    <a:bodyPr/>
                    <a:lstStyle/>
                    <a:p>
                      <a:pPr marL="171450" indent="-171450" algn="ctr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수학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1:1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무료 컨설팅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–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수학실력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컨설팅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수학강사님과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1:1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무료상담</a:t>
                      </a:r>
                      <a:endParaRPr lang="en-US" altLang="ko-KR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7/4(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토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)~7/12(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  </a:t>
                      </a:r>
                      <a:r>
                        <a:rPr lang="ko-KR" altLang="en-US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시간은 전화로 예약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(02-532-3903)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543082"/>
                  </a:ext>
                </a:extLst>
              </a:tr>
            </a:tbl>
          </a:graphicData>
        </a:graphic>
      </p:graphicFrame>
      <p:grpSp>
        <p:nvGrpSpPr>
          <p:cNvPr id="3" name="그룹 2">
            <a:extLst>
              <a:ext uri="{FF2B5EF4-FFF2-40B4-BE49-F238E27FC236}">
                <a16:creationId xmlns:a16="http://schemas.microsoft.com/office/drawing/2014/main" id="{E8ED1FF1-6262-9717-910B-0A8076F2EE0C}"/>
              </a:ext>
            </a:extLst>
          </p:cNvPr>
          <p:cNvGrpSpPr/>
          <p:nvPr/>
        </p:nvGrpSpPr>
        <p:grpSpPr>
          <a:xfrm>
            <a:off x="148303" y="9194830"/>
            <a:ext cx="6506072" cy="648072"/>
            <a:chOff x="188640" y="9057456"/>
            <a:chExt cx="6506072" cy="648072"/>
          </a:xfrm>
        </p:grpSpPr>
        <p:sp>
          <p:nvSpPr>
            <p:cNvPr id="11" name="모서리가 둥근 직사각형 10"/>
            <p:cNvSpPr/>
            <p:nvPr/>
          </p:nvSpPr>
          <p:spPr>
            <a:xfrm>
              <a:off x="4509120" y="9057456"/>
              <a:ext cx="2185592" cy="64807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>
                  <a:solidFill>
                    <a:schemeClr val="tx1"/>
                  </a:solidFill>
                  <a:latin typeface="+mn-ea"/>
                </a:rPr>
                <a:t>02)532-3903</a:t>
              </a:r>
              <a:endParaRPr lang="ko-KR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640" y="9201472"/>
              <a:ext cx="4320480" cy="457490"/>
            </a:xfrm>
            <a:prstGeom prst="rect">
              <a:avLst/>
            </a:prstGeom>
          </p:spPr>
        </p:pic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7F744EB4-AB97-AE7B-DB68-4C75190A77A6}"/>
              </a:ext>
            </a:extLst>
          </p:cNvPr>
          <p:cNvGrpSpPr/>
          <p:nvPr/>
        </p:nvGrpSpPr>
        <p:grpSpPr>
          <a:xfrm>
            <a:off x="305571" y="245394"/>
            <a:ext cx="6219773" cy="891182"/>
            <a:chOff x="305571" y="344488"/>
            <a:chExt cx="6219773" cy="891182"/>
          </a:xfrm>
        </p:grpSpPr>
        <p:sp>
          <p:nvSpPr>
            <p:cNvPr id="8" name="모서리가 둥근 직사각형 6">
              <a:extLst>
                <a:ext uri="{FF2B5EF4-FFF2-40B4-BE49-F238E27FC236}">
                  <a16:creationId xmlns:a16="http://schemas.microsoft.com/office/drawing/2014/main" id="{8BFBF5CE-FC37-8151-B15D-3D83AF5395AB}"/>
                </a:ext>
              </a:extLst>
            </p:cNvPr>
            <p:cNvSpPr/>
            <p:nvPr/>
          </p:nvSpPr>
          <p:spPr>
            <a:xfrm>
              <a:off x="332656" y="344488"/>
              <a:ext cx="6192687" cy="891182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4" tIns="45713" rIns="91424" bIns="45713" spcCol="0" rtlCol="0" anchor="ctr"/>
            <a:lstStyle/>
            <a:p>
              <a:pPr algn="ctr"/>
              <a:r>
                <a:rPr lang="ko-KR" altLang="en-US" sz="2300" b="1" dirty="0">
                  <a:solidFill>
                    <a:schemeClr val="tx1"/>
                  </a:solidFill>
                  <a:latin typeface="+mn-ea"/>
                </a:rPr>
                <a:t> 서초명인 </a:t>
              </a:r>
              <a:r>
                <a:rPr lang="ko-KR" altLang="en-US" sz="2300" b="1" dirty="0" err="1">
                  <a:solidFill>
                    <a:schemeClr val="tx1"/>
                  </a:solidFill>
                  <a:latin typeface="+mn-ea"/>
                </a:rPr>
                <a:t>청담고</a:t>
              </a:r>
              <a:r>
                <a:rPr lang="en-US" altLang="ko-KR" sz="2300" b="1" dirty="0">
                  <a:solidFill>
                    <a:schemeClr val="tx1"/>
                  </a:solidFill>
                  <a:latin typeface="+mn-ea"/>
                </a:rPr>
                <a:t>1</a:t>
              </a:r>
              <a:r>
                <a:rPr lang="ko-KR" altLang="en-US" sz="2300" b="1" dirty="0">
                  <a:solidFill>
                    <a:schemeClr val="tx1"/>
                  </a:solidFill>
                  <a:latin typeface="+mn-ea"/>
                </a:rPr>
                <a:t> 여름특강 시간표</a:t>
              </a:r>
            </a:p>
          </p:txBody>
        </p:sp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3D07EA03-3AE4-1D65-3A59-6C082DF62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71" y="344488"/>
              <a:ext cx="891182" cy="891182"/>
            </a:xfrm>
            <a:prstGeom prst="rect">
              <a:avLst/>
            </a:prstGeom>
          </p:spPr>
        </p:pic>
        <p:pic>
          <p:nvPicPr>
            <p:cNvPr id="12" name="Picture 1">
              <a:extLst>
                <a:ext uri="{FF2B5EF4-FFF2-40B4-BE49-F238E27FC236}">
                  <a16:creationId xmlns:a16="http://schemas.microsoft.com/office/drawing/2014/main" id="{A302DB2B-DCFA-331F-3F55-F4BE0DD320C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66227" y="488504"/>
              <a:ext cx="659117" cy="648071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521026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2249</TotalTime>
  <Words>536</Words>
  <Application>Microsoft Office PowerPoint</Application>
  <PresentationFormat>A4 용지(210x297mm)</PresentationFormat>
  <Paragraphs>94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굴림체</vt:lpstr>
      <vt:lpstr>맑은 고딕</vt:lpstr>
      <vt:lpstr>Arial</vt:lpstr>
      <vt:lpstr>Franklin Gothic Book</vt:lpstr>
      <vt:lpstr>Franklin Gothic Medium</vt:lpstr>
      <vt:lpstr>Wingdings</vt:lpstr>
      <vt:lpstr>각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pc1</dc:creator>
  <cp:lastModifiedBy>main</cp:lastModifiedBy>
  <cp:revision>131</cp:revision>
  <cp:lastPrinted>2026-06-16T08:49:38Z</cp:lastPrinted>
  <dcterms:created xsi:type="dcterms:W3CDTF">2026-01-09T05:43:12Z</dcterms:created>
  <dcterms:modified xsi:type="dcterms:W3CDTF">2026-06-29T06:23:05Z</dcterms:modified>
</cp:coreProperties>
</file>