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89750" cy="10018713"/>
  <p:defaultTextStyle>
    <a:defPPr>
      <a:defRPr lang="ko-KR"/>
    </a:defPPr>
    <a:lvl1pPr marL="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08" y="-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6088" cy="501492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2"/>
            <a:ext cx="2986088" cy="501492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B7C2E7BE-28FD-4361-9BCD-6D4C75E33EEE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600325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759406"/>
            <a:ext cx="5511800" cy="4508658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5634"/>
            <a:ext cx="2986088" cy="501492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15634"/>
            <a:ext cx="2986088" cy="501492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47690F1D-5D68-401A-86A8-8526699D0E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58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499471"/>
            <a:ext cx="4236467" cy="1739553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569115"/>
            <a:ext cx="4883348" cy="475596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675763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675763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494176"/>
            <a:ext cx="4238244" cy="1744180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565328"/>
            <a:ext cx="4882896" cy="4754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056208" y="2056211"/>
            <a:ext cx="9906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276594"/>
            <a:ext cx="3909060" cy="157361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782873"/>
            <a:ext cx="2855834" cy="4802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254890"/>
            <a:ext cx="4346070" cy="900342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906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7291917"/>
            <a:ext cx="2678906" cy="261408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480835"/>
            <a:ext cx="4114800" cy="1252975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3149653"/>
            <a:ext cx="4572409" cy="106984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7295359"/>
            <a:ext cx="2680693" cy="261064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7296311"/>
            <a:ext cx="6859785" cy="260969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28320"/>
            <a:ext cx="5640705" cy="792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9797"/>
            <a:ext cx="5640705" cy="5170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8479536"/>
            <a:ext cx="1632204" cy="290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9EABB7D-104F-4A2B-8D6B-E292B0072B1D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9078510"/>
            <a:ext cx="3543300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913410"/>
            <a:ext cx="377190" cy="72644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32656" y="344488"/>
            <a:ext cx="6192687" cy="89118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spcCol="0" rtlCol="0" anchor="ctr"/>
          <a:lstStyle/>
          <a:p>
            <a:pPr algn="ctr"/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300" b="1">
                <a:solidFill>
                  <a:schemeClr val="tx1"/>
                </a:solidFill>
                <a:latin typeface="+mn-ea"/>
              </a:rPr>
              <a:t>서초명인 중등 여름특강 </a:t>
            </a:r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시간표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153536"/>
              </p:ext>
            </p:extLst>
          </p:nvPr>
        </p:nvGraphicFramePr>
        <p:xfrm>
          <a:off x="116632" y="1568177"/>
          <a:ext cx="6569415" cy="729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9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02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237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847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개강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세부 안내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26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국어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강동현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PM1:30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-4:30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7/21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고등준비 문법기초반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(4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‘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음운의 변동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'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부터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'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중세국어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'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까지 완성하는 고등 문법의 체계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각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회차는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각 학기 중간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기말고사와 직결됩니다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모의 필기지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학군지 기출 문제 제공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개인별 클리닉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성취도 테스트 결과 및 상담 진행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서울대 졸업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갈무리 국어학원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2920">
                <a:tc row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김혜수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7/24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공통수학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완성반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(7</a:t>
                      </a:r>
                      <a:r>
                        <a:rPr lang="ko-KR" altLang="en-US" sz="1000" b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고등수학을 압축 선행하여 고등 입학 전 필수 베이스 완성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빠른 진도 속에서도 안정적으로 유형별 사고흐름 및 필수 스킬 체화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고등 내신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모의고사 유형까지 확장 학습하여 상위권 대비 기반 구축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주간 누적테스트 진행 및 결과 피드백 개별 공유</a:t>
                      </a:r>
                      <a:endParaRPr lang="en-US" altLang="ko-KR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성균관대 수학교육학과 석사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김혜수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PM6:30-10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7/7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공통수학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 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실전반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 ] (12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개념부터 실전개념까지 확장하여 </a:t>
                      </a:r>
                      <a:r>
                        <a:rPr lang="ko-KR" altLang="en-US" sz="10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타임어택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대비 및 사고 훈련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개념 단권화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개별 오답 단권화로 취약 유형 반복 보완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단순 반복이 아닌 정확한 풀이 습관 형성을 위한 풀이 교정 진행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성균관대 수학교육학과 석사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2932817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PM6-9:30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AM9:30-1</a:t>
                      </a:r>
                      <a:endParaRPr lang="ko-KR" altLang="en-US" sz="1000" b="1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7/8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7811289"/>
                  </a:ext>
                </a:extLst>
              </a:tr>
              <a:tr h="19861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김동욱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공통수학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 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개념완성반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 ] (10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공통수학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Ⅱ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개념 완성 및 내신 실전 유형 훈련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내신 기반 실전 유형 훈련 및 응용력 강화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 수업 백지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단원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운영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CLINIC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변형 문제를 통한 완전 학습 점검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연세대 졸업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서초명인학원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대치상아학원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48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김동욱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PM1-5</a:t>
                      </a: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AM9-1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7/23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대수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확신반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(9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대수 개념 정립 및 공통수학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Ⅱ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와의 유기적 연결 학습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내신 기반 실전 유형 훈련 및 응용력 강화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 수업 백지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단원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운영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CLINIC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변형 문제를 통한 완전 학습 점검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4806693"/>
                  </a:ext>
                </a:extLst>
              </a:tr>
              <a:tr h="45620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김동욱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7/9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미적분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완성반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(10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미적분 개념 이해와 실전 적용 능력 강화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내신 기반 실전 유형 훈련 및 응용력 강화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CLINIC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변형 문제를 통한 완전 학습 점검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연세대 졸업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서초명인학원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대치상아학원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0132943"/>
                  </a:ext>
                </a:extLst>
              </a:tr>
              <a:tr h="25759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김동욱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PM2-5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7/24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기하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개념반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(9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처음 배우는 학생도 따라올 수 있는 기하 개념 완성 수업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내신 기반 실전 유형 훈련 및 응용력 강화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 수업 백지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단원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TEST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운영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CLINIC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및 변형 문제를 통한 완전 학습 점검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연세대 졸업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서초명인학원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대치상아학원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3155551"/>
                  </a:ext>
                </a:extLst>
              </a:tr>
            </a:tbl>
          </a:graphicData>
        </a:graphic>
      </p:graphicFrame>
      <p:sp>
        <p:nvSpPr>
          <p:cNvPr id="11" name="모서리가 둥근 직사각형 10"/>
          <p:cNvSpPr/>
          <p:nvPr/>
        </p:nvSpPr>
        <p:spPr>
          <a:xfrm>
            <a:off x="4509120" y="9057456"/>
            <a:ext cx="2185592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tx1"/>
                </a:solidFill>
                <a:latin typeface="+mn-ea"/>
              </a:rPr>
              <a:t>02)532-3903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9201472"/>
            <a:ext cx="4320480" cy="45749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xmlns="" id="{1FF4B360-48C4-A7FF-5CA2-3769E8DB69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71" y="344488"/>
            <a:ext cx="891182" cy="89118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xmlns="" id="{B825F468-67CD-D67B-FE89-CB93ABEAEC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6227" y="488504"/>
            <a:ext cx="659117" cy="64807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2102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B582535-F738-865F-42C6-05B88067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xmlns="" id="{C0DB533B-39B0-1CAD-307D-AF8C92C2D8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900225"/>
              </p:ext>
            </p:extLst>
          </p:nvPr>
        </p:nvGraphicFramePr>
        <p:xfrm>
          <a:off x="116632" y="1352600"/>
          <a:ext cx="6569415" cy="8278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936">
                  <a:extLst>
                    <a:ext uri="{9D8B030D-6E8A-4147-A177-3AD203B41FA5}">
                      <a16:colId xmlns:a16="http://schemas.microsoft.com/office/drawing/2014/main" xmlns="" val="924978398"/>
                    </a:ext>
                  </a:extLst>
                </a:gridCol>
                <a:gridCol w="580226">
                  <a:extLst>
                    <a:ext uri="{9D8B030D-6E8A-4147-A177-3AD203B41FA5}">
                      <a16:colId xmlns:a16="http://schemas.microsoft.com/office/drawing/2014/main" xmlns="" val="3663792155"/>
                    </a:ext>
                  </a:extLst>
                </a:gridCol>
                <a:gridCol w="914414">
                  <a:extLst>
                    <a:ext uri="{9D8B030D-6E8A-4147-A177-3AD203B41FA5}">
                      <a16:colId xmlns:a16="http://schemas.microsoft.com/office/drawing/2014/main" xmlns="" val="321080620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254788476"/>
                    </a:ext>
                  </a:extLst>
                </a:gridCol>
                <a:gridCol w="4023783">
                  <a:extLst>
                    <a:ext uri="{9D8B030D-6E8A-4147-A177-3AD203B41FA5}">
                      <a16:colId xmlns:a16="http://schemas.microsoft.com/office/drawing/2014/main" xmlns="" val="3437482687"/>
                    </a:ext>
                  </a:extLst>
                </a:gridCol>
              </a:tblGrid>
              <a:tr h="41158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강사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개강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강좌 세부 안내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920333"/>
                  </a:ext>
                </a:extLst>
              </a:tr>
              <a:tr h="620005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박진아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7/10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문제집 한권 끝장내기반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(11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 수준에 맞는 교재선정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문제집 한권 완벽히 끝내는 수업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p1-6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조교없는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강사직강클리닉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판서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(30%)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첨삭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(70%)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속도와 집요한 교정을 동시에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- 13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년반포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대치의 검증된 노하우로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모든숙제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학원에서 끝내기가능 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수학과 졸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뉴파인학원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410399"/>
                  </a:ext>
                </a:extLst>
              </a:tr>
              <a:tr h="3545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박진아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AM10-1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dirty="0"/>
                        <a:t>7/20</a:t>
                      </a:r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대수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개념원리 플러스반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(12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개념원리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학생수준에 맞는 추가문제집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or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프린트 제공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당일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p1-6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조교없는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강사직강클리닉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-&gt;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숙제까지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당일완결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귀가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매수업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후 상세안내문 발송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- 13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반포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대치의 검증된 노하우로 숙제까지 끝내고 귀가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수학과 졸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뉴파인학원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1452297"/>
                  </a:ext>
                </a:extLst>
              </a:tr>
              <a:tr h="35686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박진아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AM9-1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dirty="0"/>
                        <a:t>7/11</a:t>
                      </a:r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미적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문제집 한권 끝장내기반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(11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 수준에 맞는 교재선정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문제집 한권 완벽히 끝내는 수업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p1-6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조교없는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강사직강클리닉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판서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(30%)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첨삭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(70%)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속도와 집요한 교정을 동시에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- 13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년반포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대치의 검증된 노하우로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모든숙제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학원에서 끝내기가능 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수학과 졸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뉴파인학원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99370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신지현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PM2-5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7/22</a:t>
                      </a:r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대수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기본반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](11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)(10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명 소수관리반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교재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기본정석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+ 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쎈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자이스토리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 가능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)+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자체워크북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기본정석의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 예제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&amp;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유제 풀고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연습문제까지 접근하기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클리닉시간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(p1-2)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에 질문 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&amp; </a:t>
                      </a:r>
                      <a:r>
                        <a:rPr lang="ko-KR" altLang="en-US" sz="1000" b="1" dirty="0" err="1">
                          <a:latin typeface="+mn-ea"/>
                          <a:ea typeface="+mn-ea"/>
                        </a:rPr>
                        <a:t>자습실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 이용가능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 이화여대 사범대 졸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대치 미래탐구학원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1210810"/>
                  </a:ext>
                </a:extLst>
              </a:tr>
              <a:tr h="3686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영어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/>
                        <a:t>추후공지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3267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통합과학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00" b="1" dirty="0" err="1"/>
                        <a:t>조해리</a:t>
                      </a:r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PM2-5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000" b="1" dirty="0"/>
                        <a:t>7/18</a:t>
                      </a:r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통합과학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물화반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](5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이해를 기반한 개념 정립과 실전문제풀이에 적용하는 수업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통합과학의 핵심단원인 물리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화학의 기초를 겨울전에 다지는 수업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실제 시험에 나오는 유형과 실수 포인트 잡기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다수 학교별 내신대비 경험 강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8676251"/>
                  </a:ext>
                </a:extLst>
              </a:tr>
              <a:tr h="99307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SKY</a:t>
                      </a: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~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일</a:t>
                      </a:r>
                    </a:p>
                    <a:p>
                      <a:pPr algn="ctr" fontAlgn="base" latinLnBrk="0"/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AM9-1</a:t>
                      </a:r>
                      <a:endParaRPr lang="ko-KR" altLang="en-US" sz="11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fontAlgn="base" latinLnBrk="0"/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PM2-5</a:t>
                      </a:r>
                    </a:p>
                    <a:p>
                      <a:pPr algn="ctr" fontAlgn="base" latinLnBrk="0"/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PM6-10</a:t>
                      </a:r>
                      <a:endParaRPr lang="ko-KR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="1" dirty="0"/>
                        <a:t>7/22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✦ </a:t>
                      </a:r>
                      <a:r>
                        <a:rPr lang="en-US" altLang="ko-KR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1:6 </a:t>
                      </a:r>
                      <a:r>
                        <a:rPr lang="ko-KR" altLang="en-US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개별맞춤수학 ✦ </a:t>
                      </a:r>
                      <a:r>
                        <a:rPr lang="en-US" altLang="ko-KR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(6</a:t>
                      </a:r>
                      <a:r>
                        <a:rPr lang="ko-KR" altLang="en-US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명 정원</a:t>
                      </a:r>
                      <a:r>
                        <a:rPr lang="en-US" altLang="ko-KR" sz="10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ko-KR" altLang="en-US" sz="1000" b="1" kern="12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진도 계획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원하는 요일을 골라서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나만의 진도 계획으로</a:t>
                      </a:r>
                    </a:p>
                    <a:p>
                      <a:pPr fontAlgn="base" latinLnBrk="0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적합 교재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나의 수준에 맞는 최적의 교재 이용</a:t>
                      </a:r>
                    </a:p>
                    <a:p>
                      <a:pPr fontAlgn="base" latinLnBrk="0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바로 질문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수업 중 상시 모르는 문제 바로 해결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빠른 해결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잘 아는 것은 빠르게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취약 유형은 집중 해결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집중 케어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모르면 알 때까지 확인하는 개별 케어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  <a:endParaRPr lang="ko-KR" alt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5643274"/>
                  </a:ext>
                </a:extLst>
              </a:tr>
              <a:tr h="1561329">
                <a:tc gridSpan="5">
                  <a:txBody>
                    <a:bodyPr/>
                    <a:lstStyle/>
                    <a:p>
                      <a:pPr marL="171450" marR="0" lvl="0" indent="-1714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설명회 안내 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–</a:t>
                      </a:r>
                    </a:p>
                    <a:p>
                      <a:pPr marL="171450" marR="0" lvl="0" indent="-1714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marR="0" lvl="0" indent="-1714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ctr" latinLnBrk="1">
                        <a:buFontTx/>
                        <a:buNone/>
                      </a:pPr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 algn="ctr" latinLnBrk="1">
                        <a:buFontTx/>
                        <a:buChar char="-"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 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1:1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무료 컨설팅 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–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수학실력 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컨설팅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 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수학강사님과 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1:1 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무료상담</a:t>
                      </a:r>
                      <a:endParaRPr lang="en-US" altLang="ko-KR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7/4(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토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)~7/12(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  </a:t>
                      </a:r>
                      <a:r>
                        <a:rPr lang="ko-KR" altLang="en-US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시간은 전화로 예약 </a:t>
                      </a:r>
                      <a:r>
                        <a:rPr lang="en-US" altLang="ko-KR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(02-532-3903)</a:t>
                      </a:r>
                      <a:endParaRPr lang="ko-KR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 latinLnBrk="0"/>
                      <a:endParaRPr lang="ko-KR" altLang="en-US" sz="100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fontAlgn="base" latinLnBrk="0">
                        <a:buFontTx/>
                        <a:buNone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9715307"/>
                  </a:ext>
                </a:extLst>
              </a:tr>
            </a:tbl>
          </a:graphicData>
        </a:graphic>
      </p:graphicFrame>
      <p:sp>
        <p:nvSpPr>
          <p:cNvPr id="5" name="모서리가 둥근 직사각형 6">
            <a:extLst>
              <a:ext uri="{FF2B5EF4-FFF2-40B4-BE49-F238E27FC236}">
                <a16:creationId xmlns:a16="http://schemas.microsoft.com/office/drawing/2014/main" xmlns="" id="{F47EEC82-AE07-8D62-2742-56AAED9040D7}"/>
              </a:ext>
            </a:extLst>
          </p:cNvPr>
          <p:cNvSpPr/>
          <p:nvPr/>
        </p:nvSpPr>
        <p:spPr>
          <a:xfrm>
            <a:off x="332656" y="344488"/>
            <a:ext cx="6192687" cy="89118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spcCol="0" rtlCol="0" anchor="ctr"/>
          <a:lstStyle/>
          <a:p>
            <a:pPr algn="ctr"/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300" b="1">
                <a:solidFill>
                  <a:schemeClr val="tx1"/>
                </a:solidFill>
                <a:latin typeface="+mn-ea"/>
              </a:rPr>
              <a:t>서초명인 중등 여름특강 </a:t>
            </a:r>
            <a:r>
              <a:rPr lang="ko-KR" altLang="en-US" sz="2300" b="1" dirty="0">
                <a:solidFill>
                  <a:schemeClr val="tx1"/>
                </a:solidFill>
                <a:latin typeface="+mn-ea"/>
              </a:rPr>
              <a:t>시간표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xmlns="" id="{5E37C9E6-BEC1-3E50-E10A-260556EE3D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71" y="344488"/>
            <a:ext cx="891182" cy="891182"/>
          </a:xfrm>
          <a:prstGeom prst="rect">
            <a:avLst/>
          </a:prstGeom>
        </p:spPr>
      </p:pic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8FBDD0E1-9B9C-5E29-258B-30B76CA56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227" y="488504"/>
            <a:ext cx="659117" cy="648071"/>
          </a:xfrm>
          <a:prstGeom prst="rect">
            <a:avLst/>
          </a:prstGeom>
          <a:noFill/>
          <a:ln>
            <a:noFill/>
          </a:ln>
          <a:effectLst/>
        </p:spPr>
      </p:pic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xmlns="" id="{1F0ED59E-AAFD-6FE3-82A2-3AF12575A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81923"/>
              </p:ext>
            </p:extLst>
          </p:nvPr>
        </p:nvGraphicFramePr>
        <p:xfrm>
          <a:off x="310250" y="8121352"/>
          <a:ext cx="6192688" cy="71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153">
                  <a:extLst>
                    <a:ext uri="{9D8B030D-6E8A-4147-A177-3AD203B41FA5}">
                      <a16:colId xmlns:a16="http://schemas.microsoft.com/office/drawing/2014/main" xmlns="" val="520447681"/>
                    </a:ext>
                  </a:extLst>
                </a:gridCol>
                <a:gridCol w="593025">
                  <a:extLst>
                    <a:ext uri="{9D8B030D-6E8A-4147-A177-3AD203B41FA5}">
                      <a16:colId xmlns:a16="http://schemas.microsoft.com/office/drawing/2014/main" xmlns="" val="2470296009"/>
                    </a:ext>
                  </a:extLst>
                </a:gridCol>
                <a:gridCol w="3558147">
                  <a:extLst>
                    <a:ext uri="{9D8B030D-6E8A-4147-A177-3AD203B41FA5}">
                      <a16:colId xmlns:a16="http://schemas.microsoft.com/office/drawing/2014/main" xmlns="" val="1173956982"/>
                    </a:ext>
                  </a:extLst>
                </a:gridCol>
                <a:gridCol w="1374363">
                  <a:extLst>
                    <a:ext uri="{9D8B030D-6E8A-4147-A177-3AD203B41FA5}">
                      <a16:colId xmlns:a16="http://schemas.microsoft.com/office/drawing/2014/main" xmlns="" val="3870881383"/>
                    </a:ext>
                  </a:extLst>
                </a:gridCol>
              </a:tblGrid>
              <a:tr h="2203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날짜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66139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6/10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pm7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외고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vs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자사고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우리아이에게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맞는 학교는 어디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최영득소장님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08639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6/16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am11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이번 여름방학 꼭 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해야하는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학습법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김정 부원장님</a:t>
                      </a:r>
                      <a:endParaRPr lang="en-US" altLang="ko-KR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6647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27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1511</TotalTime>
  <Words>891</Words>
  <Application>Microsoft Office PowerPoint</Application>
  <PresentationFormat>A4 용지(210x297mm)</PresentationFormat>
  <Paragraphs>172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각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pc1</dc:creator>
  <cp:lastModifiedBy>pc</cp:lastModifiedBy>
  <cp:revision>95</cp:revision>
  <cp:lastPrinted>2026-05-30T06:45:15Z</cp:lastPrinted>
  <dcterms:created xsi:type="dcterms:W3CDTF">2026-01-09T05:43:12Z</dcterms:created>
  <dcterms:modified xsi:type="dcterms:W3CDTF">2026-06-19T08:57:53Z</dcterms:modified>
</cp:coreProperties>
</file>