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6858000" cy="9906000" type="A4"/>
  <p:notesSz cx="6889750" cy="10021888"/>
  <p:defaultTextStyle>
    <a:defPPr>
      <a:defRPr lang="ko-KR"/>
    </a:defPPr>
    <a:lvl1pPr marL="0" algn="l" defTabSz="914244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21" algn="l" defTabSz="914244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244" algn="l" defTabSz="914244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366" algn="l" defTabSz="914244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489" algn="l" defTabSz="914244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610" algn="l" defTabSz="914244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732" algn="l" defTabSz="914244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856" algn="l" defTabSz="914244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6976" algn="l" defTabSz="914244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3222" y="7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6088" cy="501651"/>
          </a:xfrm>
          <a:prstGeom prst="rect">
            <a:avLst/>
          </a:prstGeom>
        </p:spPr>
        <p:txBody>
          <a:bodyPr vert="horz" lIns="91437" tIns="45719" rIns="91437" bIns="45719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075" y="1"/>
            <a:ext cx="2986088" cy="501651"/>
          </a:xfrm>
          <a:prstGeom prst="rect">
            <a:avLst/>
          </a:prstGeom>
        </p:spPr>
        <p:txBody>
          <a:bodyPr vert="horz" lIns="91437" tIns="45719" rIns="91437" bIns="45719" rtlCol="0"/>
          <a:lstStyle>
            <a:lvl1pPr algn="r">
              <a:defRPr sz="1200"/>
            </a:lvl1pPr>
          </a:lstStyle>
          <a:p>
            <a:fld id="{B7C2E7BE-28FD-4361-9BCD-6D4C75E33EEE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144713" y="750888"/>
            <a:ext cx="2600325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7" tIns="45719" rIns="91437" bIns="45719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760914"/>
            <a:ext cx="5511800" cy="4510087"/>
          </a:xfrm>
          <a:prstGeom prst="rect">
            <a:avLst/>
          </a:prstGeom>
        </p:spPr>
        <p:txBody>
          <a:bodyPr vert="horz" lIns="91437" tIns="45719" rIns="91437" bIns="45719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18649"/>
            <a:ext cx="2986088" cy="501651"/>
          </a:xfrm>
          <a:prstGeom prst="rect">
            <a:avLst/>
          </a:prstGeom>
        </p:spPr>
        <p:txBody>
          <a:bodyPr vert="horz" lIns="91437" tIns="45719" rIns="91437" bIns="45719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075" y="9518649"/>
            <a:ext cx="2986088" cy="501651"/>
          </a:xfrm>
          <a:prstGeom prst="rect">
            <a:avLst/>
          </a:prstGeom>
        </p:spPr>
        <p:txBody>
          <a:bodyPr vert="horz" lIns="91437" tIns="45719" rIns="91437" bIns="45719" rtlCol="0" anchor="b"/>
          <a:lstStyle>
            <a:lvl1pPr algn="r">
              <a:defRPr sz="1200"/>
            </a:lvl1pPr>
          </a:lstStyle>
          <a:p>
            <a:fld id="{47690F1D-5D68-401A-86A8-8526699D0E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2589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44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21" algn="l" defTabSz="914244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44" algn="l" defTabSz="914244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66" algn="l" defTabSz="914244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89" algn="l" defTabSz="914244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10" algn="l" defTabSz="914244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32" algn="l" defTabSz="914244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56" algn="l" defTabSz="914244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76" algn="l" defTabSz="914244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3824817"/>
            <a:ext cx="2678906" cy="608118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785" y="-1335"/>
            <a:ext cx="6859785" cy="9907336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612835" y="2499471"/>
            <a:ext cx="4236467" cy="1739553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909208" y="3569115"/>
            <a:ext cx="4883348" cy="475596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6757634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6757634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1785" y="-1335"/>
            <a:ext cx="6859785" cy="9907336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3824817"/>
            <a:ext cx="2678906" cy="6081183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14549" y="2494176"/>
            <a:ext cx="4238244" cy="1744180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912114" y="3565328"/>
            <a:ext cx="4882896" cy="475488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1584960"/>
            <a:ext cx="2400300" cy="53624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5012" y="1584960"/>
            <a:ext cx="2400300" cy="53624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584960"/>
            <a:ext cx="2400300" cy="792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363" y="2458225"/>
            <a:ext cx="2400300" cy="4490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25012" y="1584960"/>
            <a:ext cx="2400300" cy="792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25012" y="2458225"/>
            <a:ext cx="2400300" cy="4490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3824817"/>
            <a:ext cx="2678906" cy="608118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-2056208" y="2056211"/>
            <a:ext cx="9906000" cy="5793584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588698" y="2276594"/>
            <a:ext cx="3909060" cy="157361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2165" y="3782873"/>
            <a:ext cx="2855834" cy="48023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973466" y="3254890"/>
            <a:ext cx="4346070" cy="900342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1521619" y="0"/>
            <a:ext cx="5336381" cy="9906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3824817"/>
            <a:ext cx="2678906" cy="608118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7291917"/>
            <a:ext cx="2678906" cy="2614083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503398" y="2480835"/>
            <a:ext cx="4114800" cy="1252975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857610" y="3149653"/>
            <a:ext cx="4572409" cy="1069848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1786" y="7295359"/>
            <a:ext cx="2680693" cy="2610643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785" y="7296311"/>
            <a:ext cx="6859785" cy="2609691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7220" y="528320"/>
            <a:ext cx="5640705" cy="792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589797"/>
            <a:ext cx="5640705" cy="5170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150876" y="8479536"/>
            <a:ext cx="1632204" cy="2905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9EABB7D-104F-4A2B-8D6B-E292B0072B1D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38136" y="9078510"/>
            <a:ext cx="3543300" cy="396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00779" y="8913410"/>
            <a:ext cx="377190" cy="72644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1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2855129"/>
              </p:ext>
            </p:extLst>
          </p:nvPr>
        </p:nvGraphicFramePr>
        <p:xfrm>
          <a:off x="180296" y="2008589"/>
          <a:ext cx="6569415" cy="61211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6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02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0237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0847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과목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강사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개강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강좌 세부 안내</a:t>
                      </a:r>
                      <a:endParaRPr lang="en-US" altLang="ko-KR" sz="1200" dirty="0">
                        <a:solidFill>
                          <a:schemeClr val="tx1"/>
                        </a:solidFill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261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국어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최나영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일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PM2-5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8/23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latinLnBrk="1">
                        <a:buFontTx/>
                        <a:buNone/>
                      </a:pP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수년에 걸친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용산고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내신 전문가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전교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등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최다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등급 배출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indent="0" algn="l" latinLnBrk="1">
                        <a:buFontTx/>
                        <a:buNone/>
                      </a:pP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망각방지 누적 과제장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필승 오답노트 관리</a:t>
                      </a:r>
                    </a:p>
                    <a:p>
                      <a:pPr algn="l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학생들과 함께 만들어가는 소통의 수업</a:t>
                      </a:r>
                    </a:p>
                    <a:p>
                      <a:pPr marL="0" indent="0" algn="l" latinLnBrk="1">
                        <a:buFontTx/>
                        <a:buNone/>
                      </a:pP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꼼꼼한 과제관리를 통한 성적상승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indent="0" algn="l" latinLnBrk="1">
                        <a:buFontTx/>
                        <a:buNone/>
                      </a:pP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고려대 국어교육과 졸업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현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0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이투스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인강강사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전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러셀학원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261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영어</a:t>
                      </a:r>
                      <a:endParaRPr lang="ko-KR" altLang="en-US" sz="1000" b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박소현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일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AM10-1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8/23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fontAlgn="base" latinLnBrk="1"/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</a:t>
                      </a:r>
                      <a:r>
                        <a:rPr lang="ko-KR" altLang="en-US" sz="10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용산고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어휘 변형의 맥을 짚는 독해 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&amp;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정교한 어법 구조 분석</a:t>
                      </a:r>
                    </a:p>
                    <a:p>
                      <a:pPr lvl="0" fontAlgn="base" latinLnBrk="1"/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단순 암기를 넘어선 구조 이해를 통한 고난도 서술형 완전 정복</a:t>
                      </a:r>
                    </a:p>
                    <a:p>
                      <a:pPr lvl="0" fontAlgn="base" latinLnBrk="1"/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섬세한 피드백 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&amp;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밀착 클리닉 시스템 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&amp;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영어 수행까지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!</a:t>
                      </a:r>
                      <a:endParaRPr lang="ko-KR" altLang="en-US" sz="1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buFontTx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영어가 점점 어려워지는 용산고에 꼭 맞는 수업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!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endParaRPr lang="en-US" altLang="ko-KR" sz="1000" b="1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indent="0" fontAlgn="base" latinLnBrk="1">
                        <a:buFontTx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현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서초명인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대치명인 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전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000" b="1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뉴파인학원</a:t>
                      </a:r>
                      <a:endParaRPr lang="ko-KR" altLang="en-US" sz="1000" b="1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307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김동욱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금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PM6-10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8/14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fontAlgn="base" latinLnBrk="0">
                        <a:buFontTx/>
                        <a:buNone/>
                      </a:pP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용산고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내신 시험에 맞춰 압도적 성과를 목표로 한 커리큘럼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STANDARD A·B → UNIT DRILL →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실전 모의고사 → 부교재변형</a:t>
                      </a:r>
                    </a:p>
                    <a:p>
                      <a:pPr marL="0" indent="0" fontAlgn="base" latinLnBrk="0">
                        <a:buFontTx/>
                        <a:buNone/>
                      </a:pP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학생별 숙제 및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TEST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풀이 과정 개별 확인 후</a:t>
                      </a:r>
                    </a:p>
                    <a:p>
                      <a:pPr marL="0" indent="0" fontAlgn="base" latinLnBrk="0">
                        <a:buFontTx/>
                        <a:buNone/>
                      </a:pP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: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선생님과의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CLINIC &amp;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부족한 개념 강의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&amp;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개별 과제 추가 제공</a:t>
                      </a:r>
                    </a:p>
                    <a:p>
                      <a:pPr marL="0" indent="0" fontAlgn="base" latinLnBrk="0">
                        <a:buFontTx/>
                        <a:buNone/>
                      </a:pP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연세대 졸업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현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서초명인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전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0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대치상아학원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40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통합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조해리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토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PM6-9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8/22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latinLnBrk="1">
                        <a:buFontTx/>
                        <a:buNone/>
                      </a:pP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용산고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출제경향에 맞춘 자체 교재로 수업진행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indent="0" algn="l" latinLnBrk="1">
                        <a:buFontTx/>
                        <a:buNone/>
                      </a:pP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개념이해하는데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점수 잘 </a:t>
                      </a:r>
                      <a:r>
                        <a:rPr lang="ko-KR" altLang="en-US" sz="10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안나오는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학생을 위한 맞춤 피드백 제공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l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수업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숙제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오답 관리 매우 꼼꼼하게 진행</a:t>
                      </a:r>
                    </a:p>
                    <a:p>
                      <a:pPr algn="l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수업 후 학습 내용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과제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태도를 정리한 문자 리포트 학부모님 발송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l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현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0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서초명인학원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전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0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대치대찬학원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214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통합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사회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김인하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토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PM2-5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8/22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fontAlgn="base" latinLnBrk="0">
                        <a:buFontTx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수업 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&amp;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관리의 중요성이 높은 용산고에 최적의 수업</a:t>
                      </a:r>
                      <a:endParaRPr lang="ko-KR" altLang="en-US" sz="10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lvl="0" indent="0" fontAlgn="base" latinLnBrk="0">
                        <a:buFontTx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학습내용을 체계적으로 정리하여 </a:t>
                      </a:r>
                      <a:r>
                        <a:rPr lang="ko-KR" altLang="en-US" sz="1000" b="1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암기량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최소화</a:t>
                      </a:r>
                      <a:endParaRPr lang="en-US" altLang="ko-KR" sz="1000" b="1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lvl="0" indent="0" fontAlgn="base" latinLnBrk="0">
                        <a:buFontTx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암기상황 체크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&amp;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수업 앞뒤 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1h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클리닉 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&amp;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주중과제현황 점검</a:t>
                      </a:r>
                      <a:endParaRPr lang="ko-KR" altLang="en-US" sz="10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indent="0" fontAlgn="base" latinLnBrk="0">
                        <a:buFontTx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서울대 사회학과</a:t>
                      </a:r>
                      <a:endParaRPr lang="en-US" altLang="ko-KR" sz="1000" b="1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indent="0" fontAlgn="base" latinLnBrk="0">
                        <a:buFontTx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현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대성 </a:t>
                      </a:r>
                      <a:r>
                        <a:rPr lang="ko-KR" altLang="en-US" sz="1000" b="1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스타강사코리아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입상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강남대성수능연구소 연구원책임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9307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SKY</a:t>
                      </a:r>
                    </a:p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월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~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금</a:t>
                      </a:r>
                      <a:endParaRPr lang="ko-KR" altLang="en-US" sz="10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fontAlgn="base" latinLnBrk="0"/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PM6-10</a:t>
                      </a:r>
                      <a:endParaRPr lang="ko-KR" altLang="en-US" sz="10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fontAlgn="base" latinLnBrk="0"/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토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~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일</a:t>
                      </a:r>
                      <a:endParaRPr lang="ko-KR" altLang="en-US" sz="10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fontAlgn="base" latinLnBrk="0"/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AM9-PM10</a:t>
                      </a:r>
                      <a:endParaRPr lang="ko-KR" altLang="en-US" sz="10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상시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ko-KR" altLang="en-US" sz="10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입반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 latinLnBrk="0"/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✦ 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1:6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개별맞춤수학 ✦ 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(6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명 정원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0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0"/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진도 계획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원하는 요일을 골라서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나만의 진도 계획으로</a:t>
                      </a:r>
                      <a:endParaRPr lang="ko-KR" altLang="en-US" sz="10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0"/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적합 교재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나의 수준에 맞는 최적의 교재 이용</a:t>
                      </a:r>
                      <a:endParaRPr lang="ko-KR" altLang="en-US" sz="10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0"/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바로 질문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수업 중 상시 모르는 문제 바로 해결</a:t>
                      </a:r>
                      <a:endParaRPr lang="ko-KR" altLang="en-US" sz="10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indent="0" fontAlgn="base" latinLnBrk="0">
                        <a:buFontTx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빠른 해결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잘 아는 것은 빠르게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!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취약 유형은 집중 해결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!</a:t>
                      </a:r>
                    </a:p>
                    <a:p>
                      <a:pPr marL="0" indent="0" fontAlgn="base" latinLnBrk="0">
                        <a:buFontTx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집중 케어 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모르면 알 때까지 확인하는 개별 케어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!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6617244"/>
                  </a:ext>
                </a:extLst>
              </a:tr>
            </a:tbl>
          </a:graphicData>
        </a:graphic>
      </p:graphicFrame>
      <p:sp>
        <p:nvSpPr>
          <p:cNvPr id="11" name="모서리가 둥근 직사각형 10"/>
          <p:cNvSpPr/>
          <p:nvPr/>
        </p:nvSpPr>
        <p:spPr>
          <a:xfrm>
            <a:off x="4509120" y="9057456"/>
            <a:ext cx="2185592" cy="64807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tx1"/>
                </a:solidFill>
                <a:latin typeface="+mn-ea"/>
              </a:rPr>
              <a:t>02)532-3903</a:t>
            </a:r>
            <a:endParaRPr lang="ko-KR" altLang="en-US" sz="24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0" y="9201472"/>
            <a:ext cx="4320480" cy="457490"/>
          </a:xfrm>
          <a:prstGeom prst="rect">
            <a:avLst/>
          </a:prstGeom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FB39AF35-34CE-06EB-8290-060204555E41}"/>
              </a:ext>
            </a:extLst>
          </p:cNvPr>
          <p:cNvGrpSpPr/>
          <p:nvPr/>
        </p:nvGrpSpPr>
        <p:grpSpPr>
          <a:xfrm>
            <a:off x="260649" y="632520"/>
            <a:ext cx="6408711" cy="891182"/>
            <a:chOff x="260649" y="344488"/>
            <a:chExt cx="6408711" cy="891182"/>
          </a:xfrm>
        </p:grpSpPr>
        <p:sp>
          <p:nvSpPr>
            <p:cNvPr id="7" name="모서리가 둥근 직사각형 6"/>
            <p:cNvSpPr/>
            <p:nvPr/>
          </p:nvSpPr>
          <p:spPr>
            <a:xfrm>
              <a:off x="260649" y="344488"/>
              <a:ext cx="6408711" cy="891182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4" tIns="45713" rIns="91424" bIns="45713" spcCol="0" rtlCol="0" anchor="ctr"/>
            <a:lstStyle/>
            <a:p>
              <a:pPr algn="ctr"/>
              <a:r>
                <a:rPr lang="ko-KR" altLang="en-US" sz="2300" b="1" dirty="0">
                  <a:solidFill>
                    <a:schemeClr val="tx1"/>
                  </a:solidFill>
                  <a:latin typeface="+mn-ea"/>
                </a:rPr>
                <a:t> 서초명인 </a:t>
              </a:r>
              <a:r>
                <a:rPr lang="ko-KR" altLang="en-US" sz="2300" b="1" dirty="0" err="1">
                  <a:solidFill>
                    <a:schemeClr val="tx1"/>
                  </a:solidFill>
                  <a:latin typeface="+mn-ea"/>
                </a:rPr>
                <a:t>용고</a:t>
              </a:r>
              <a:r>
                <a:rPr lang="en-US" altLang="ko-KR" sz="2300" b="1" dirty="0">
                  <a:solidFill>
                    <a:schemeClr val="tx1"/>
                  </a:solidFill>
                  <a:latin typeface="+mn-ea"/>
                </a:rPr>
                <a:t>1 </a:t>
              </a:r>
              <a:r>
                <a:rPr lang="en-US" altLang="ko-KR" sz="2300" b="1">
                  <a:solidFill>
                    <a:schemeClr val="tx1"/>
                  </a:solidFill>
                  <a:latin typeface="+mn-ea"/>
                </a:rPr>
                <a:t>2</a:t>
              </a:r>
              <a:r>
                <a:rPr lang="ko-KR" altLang="en-US" sz="2300" b="1">
                  <a:solidFill>
                    <a:schemeClr val="tx1"/>
                  </a:solidFill>
                  <a:latin typeface="+mn-ea"/>
                </a:rPr>
                <a:t>학기중간 </a:t>
              </a:r>
              <a:r>
                <a:rPr lang="ko-KR" altLang="en-US" sz="2300" b="1" dirty="0">
                  <a:solidFill>
                    <a:schemeClr val="tx1"/>
                  </a:solidFill>
                  <a:latin typeface="+mn-ea"/>
                </a:rPr>
                <a:t>시간표</a:t>
              </a:r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1FF4B360-48C4-A7FF-5CA2-3769E8DB69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571" y="344488"/>
              <a:ext cx="891182" cy="891182"/>
            </a:xfrm>
            <a:prstGeom prst="rect">
              <a:avLst/>
            </a:prstGeom>
          </p:spPr>
        </p:pic>
        <p:pic>
          <p:nvPicPr>
            <p:cNvPr id="6" name="Picture 1">
              <a:extLst>
                <a:ext uri="{FF2B5EF4-FFF2-40B4-BE49-F238E27FC236}">
                  <a16:creationId xmlns:a16="http://schemas.microsoft.com/office/drawing/2014/main" id="{B825F468-67CD-D67B-FE89-CB93ABEAEC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66227" y="488504"/>
              <a:ext cx="659117" cy="648071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5210260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각">
  <a:themeElements>
    <a:clrScheme name="각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각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각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1465</TotalTime>
  <Words>370</Words>
  <Application>Microsoft Office PowerPoint</Application>
  <PresentationFormat>A4 용지(210x297mm)</PresentationFormat>
  <Paragraphs>70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굴림체</vt:lpstr>
      <vt:lpstr>맑은 고딕</vt:lpstr>
      <vt:lpstr>Arial</vt:lpstr>
      <vt:lpstr>Franklin Gothic Book</vt:lpstr>
      <vt:lpstr>Franklin Gothic Medium</vt:lpstr>
      <vt:lpstr>Wingdings</vt:lpstr>
      <vt:lpstr>각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pc1</dc:creator>
  <cp:lastModifiedBy>main</cp:lastModifiedBy>
  <cp:revision>79</cp:revision>
  <cp:lastPrinted>2026-01-21T03:36:08Z</cp:lastPrinted>
  <dcterms:created xsi:type="dcterms:W3CDTF">2026-01-09T05:43:12Z</dcterms:created>
  <dcterms:modified xsi:type="dcterms:W3CDTF">2026-07-20T05:00:11Z</dcterms:modified>
</cp:coreProperties>
</file>